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7"/>
  </p:notesMasterIdLst>
  <p:sldIdLst>
    <p:sldId id="387" r:id="rId2"/>
    <p:sldId id="718" r:id="rId3"/>
    <p:sldId id="661" r:id="rId4"/>
    <p:sldId id="676" r:id="rId5"/>
    <p:sldId id="756" r:id="rId6"/>
    <p:sldId id="711" r:id="rId7"/>
    <p:sldId id="759" r:id="rId8"/>
    <p:sldId id="760" r:id="rId9"/>
    <p:sldId id="761" r:id="rId10"/>
    <p:sldId id="763" r:id="rId11"/>
    <p:sldId id="762" r:id="rId12"/>
    <p:sldId id="764" r:id="rId13"/>
    <p:sldId id="765" r:id="rId14"/>
    <p:sldId id="766" r:id="rId15"/>
    <p:sldId id="767" r:id="rId16"/>
    <p:sldId id="768" r:id="rId17"/>
    <p:sldId id="769" r:id="rId18"/>
    <p:sldId id="770" r:id="rId19"/>
    <p:sldId id="771" r:id="rId20"/>
    <p:sldId id="772" r:id="rId21"/>
    <p:sldId id="671" r:id="rId22"/>
    <p:sldId id="774" r:id="rId23"/>
    <p:sldId id="773" r:id="rId24"/>
    <p:sldId id="623" r:id="rId25"/>
    <p:sldId id="755" r:id="rId26"/>
  </p:sldIdLst>
  <p:sldSz cx="8229600" cy="5943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7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1F1F1F"/>
    <a:srgbClr val="1F1F0D"/>
    <a:srgbClr val="202020"/>
    <a:srgbClr val="C0C0C0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600" y="-102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2325" y="744538"/>
            <a:ext cx="51530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1A9F108-AF26-46E5-8ADF-ED9020320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0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5A82043-8A43-4F3E-B235-87233C83E3F0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28295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7479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84957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B26EDDC-17EE-415A-A7D2-DA0D9D3D21EE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94679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6691D0E-2173-4438-9A6F-49B39E25D74A}" type="slidenum">
              <a:rPr lang="en-US" sz="1200"/>
              <a:pPr algn="r" eaLnBrk="1" hangingPunct="1"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28053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6691D0E-2173-4438-9A6F-49B39E25D74A}" type="slidenum">
              <a:rPr lang="en-US" sz="1200"/>
              <a:pPr algn="r" eaLnBrk="1" hangingPunct="1"/>
              <a:t>22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03575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6691D0E-2173-4438-9A6F-49B39E25D74A}" type="slidenum">
              <a:rPr lang="en-US" sz="1200"/>
              <a:pPr algn="r" eaLnBrk="1" hangingPunct="1"/>
              <a:t>23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6734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007AE6B-6098-4D18-BA51-1487FD436A5F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05337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007AE6B-6098-4D18-BA51-1487FD436A5F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4130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5356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4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238125"/>
            <a:ext cx="1912938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238125"/>
            <a:ext cx="5589587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2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538" y="1846263"/>
            <a:ext cx="6994525" cy="1274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3368675"/>
            <a:ext cx="5759450" cy="1517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85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4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000"/>
            <a:ext cx="3727450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7050" y="1397000"/>
            <a:ext cx="3729038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3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3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73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25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 lIns="80980" tIns="40490" rIns="80980" bIns="4049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47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ChangeArrowheads="1"/>
          </p:cNvSpPr>
          <p:nvPr/>
        </p:nvSpPr>
        <p:spPr bwMode="auto">
          <a:xfrm>
            <a:off x="412750" y="1338263"/>
            <a:ext cx="7705725" cy="4349750"/>
          </a:xfrm>
          <a:prstGeom prst="rect">
            <a:avLst/>
          </a:prstGeom>
          <a:solidFill>
            <a:srgbClr val="EEE3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238125"/>
            <a:ext cx="7637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76" tIns="40488" rIns="80976" bIns="404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7000"/>
            <a:ext cx="7608888" cy="424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976" tIns="40488" rIns="80976" bIns="40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8" name="Rectangle 1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39" name="Rectangle 1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1" name="Rectangle 1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4" name="Rectangle 2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5" name="Rectangle 2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6" name="Rectangle 2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6" tIns="45718" rIns="91436" bIns="45718" anchor="ctr"/>
          <a:lstStyle/>
          <a:p>
            <a:endParaRPr lang="sr-Latn-RS"/>
          </a:p>
        </p:txBody>
      </p:sp>
      <p:sp>
        <p:nvSpPr>
          <p:cNvPr id="1047" name="Text Box 24"/>
          <p:cNvSpPr txBox="1">
            <a:spLocks noChangeArrowheads="1"/>
          </p:cNvSpPr>
          <p:nvPr/>
        </p:nvSpPr>
        <p:spPr bwMode="auto">
          <a:xfrm>
            <a:off x="7818438" y="-33338"/>
            <a:ext cx="40005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B38996C-3154-48E3-9D93-9ADC8D271F8C}" type="slidenum">
              <a:rPr lang="en-US" sz="1400" b="1" smtClean="0">
                <a:solidFill>
                  <a:schemeClr val="tx2"/>
                </a:solidFill>
                <a:cs typeface="Arial" pitchFamily="34" charset="0"/>
              </a:rPr>
              <a:pPr eaLnBrk="1" hangingPunct="1">
                <a:defRPr/>
              </a:pPr>
              <a:t>‹#›</a:t>
            </a:fld>
            <a:endParaRPr lang="en-US" sz="1400" b="1" smtClean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bldLvl="2" autoUpdateAnimBg="0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9pPr>
    </p:titleStyle>
    <p:bodyStyle>
      <a:lvl1pPr marL="287338" indent="-287338" algn="l" defTabSz="809625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3888" indent="-222250" algn="l" defTabSz="809625" rtl="0" eaLnBrk="0" fontAlgn="base" hangingPunct="0">
        <a:spcBef>
          <a:spcPct val="0"/>
        </a:spcBef>
        <a:spcAft>
          <a:spcPct val="25000"/>
        </a:spcAft>
        <a:buClr>
          <a:schemeClr val="hlink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969963" indent="-231775" algn="l" defTabSz="809625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14450" indent="-230188" algn="l" defTabSz="809625" rtl="0" eaLnBrk="0" fontAlgn="base" hangingPunct="0">
        <a:spcBef>
          <a:spcPct val="0"/>
        </a:spcBef>
        <a:spcAft>
          <a:spcPct val="25000"/>
        </a:spcAft>
        <a:buClr>
          <a:srgbClr val="BC005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49413" indent="-220663" algn="l" defTabSz="8096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066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6pPr>
      <a:lvl7pPr marL="25638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7pPr>
      <a:lvl8pPr marL="30210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8pPr>
      <a:lvl9pPr marL="34782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viktor.gotovac@zg.t-com.hr" TargetMode="External"/><Relationship Id="rId2" Type="http://schemas.openxmlformats.org/officeDocument/2006/relationships/hyperlink" Target="mailto:vgotov@hotmail.com" TargetMode="Externa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>Bipartizam u Republici Hrvatskoj: kritički osvrt, malo povijesti i nešto budućnosti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aktera: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Poslodavci (udruge poslodavaca)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Sindikati (udruge sindikata)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Vlast (središnja, regionalna, lokalna?)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NVO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Organizacije koje nisu nužno NVO u užem smislu (komore, strukovne udruge, obrazovne ustanove, agencije isl.)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Politički akteri</a:t>
            </a:r>
          </a:p>
          <a:p>
            <a:pPr lvl="1" algn="just">
              <a:spcAft>
                <a:spcPct val="0"/>
              </a:spcAft>
            </a:pPr>
            <a:endParaRPr lang="hr-HR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Strukture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03749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osnovanosti: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Autonomne aktivnosti bez formalne osnovanosti na propisu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Aktivnosti predviđene i uređene propisom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ishoda: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Odluke s formalnim značajem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Odluke bez formalnog značaja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sadržaja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Strukture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21065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 radno-pravnom okruženju, paradigmatski, može se razlikovati dva nekoliko pristupa: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Pristup Međunarodne organizacije rada – tripartizam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“Pristup Europske unije” (“Val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Duchesse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”) –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bipartizam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  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Tradicionalni pristup radnog prava – “granski pristup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 ”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Strukture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577786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Sindikati – pitanje reprezentativnosti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Udruga (udruge) poslodavaca – komore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Udruge sindikata i poslodavaca više razine – pitanje reprezentativnosti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partneri međusobno ili socijalni partneri vlasti? 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Tko su socijalni partneri?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75241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Razdoblje prije tržišnog gospodarstva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Zakon o radu iz 1995. godine</a:t>
            </a:r>
          </a:p>
          <a:p>
            <a:pPr algn="just">
              <a:spcAft>
                <a:spcPct val="0"/>
              </a:spcAft>
            </a:pPr>
            <a:r>
              <a:rPr lang="hr-HR" dirty="0"/>
              <a:t>Zakon o načinu određivanja zastupljenosti udruga sindikata više razine u tripartitnim tijelima na nacionalnoj </a:t>
            </a:r>
            <a:r>
              <a:rPr lang="hr-HR" dirty="0" smtClean="0"/>
              <a:t>razini iz 1999. godine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Zakon o kriterijima za sudjelovanje u tripartitnim tijelima i reprezentativnosti za kolektivno pregovaranje iz 2012. godine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Zakon o radu iz 2014. godine</a:t>
            </a:r>
          </a:p>
          <a:p>
            <a:pPr algn="just">
              <a:spcAft>
                <a:spcPct val="0"/>
              </a:spcAft>
            </a:pPr>
            <a:r>
              <a:rPr lang="hr-HR" dirty="0">
                <a:ea typeface="ＭＳ Ｐゴシック" pitchFamily="34" charset="-128"/>
              </a:rPr>
              <a:t>Zakon o reprezentativnosti udruga poslodavaca i </a:t>
            </a:r>
            <a:r>
              <a:rPr lang="hr-HR" dirty="0" smtClean="0">
                <a:ea typeface="ＭＳ Ｐゴシック" pitchFamily="34" charset="-128"/>
              </a:rPr>
              <a:t>sindikata iz 2014. godine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Povijest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45312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Prvi značajniji oblici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suradnje Vlade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Republike Hrvatske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i sindikata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1991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godine – sindikati se suzdržavaju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od štrajkova tijekom agresije na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Republiku Hrvatsku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Ideja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trostrane suradnje izražena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već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u prvim prijedlozima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Zakona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o radu iz 1992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. godine – institucija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glavnog vijeća za kolektivne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pregovore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Ustanovljenje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Gospodarsko-socijalnog vijeća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dana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31. kolovoza 1993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. godine – sporazum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Vlade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Republike Hrvatske, tri sindikalne središnjice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i Hrvatske gospodarske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komore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Povijest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12249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Kasnije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je, s ciljem ostvarivanja iste ideje, osnovano i Vijeće za socijalno partnerstvo, koje okuplja Vladu, sindikate i poslodavce iz javnih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djelatnosti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Više Sporazuma (o utemeljenju isl.) o Gospodarsko-socijalnom vijeću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Lokalna Gospodarsko-socijalna vijeća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Ured za socijalno partnerstvu Vlade Republike Hrvatske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Povijest tripartizma, “</a:t>
            </a:r>
            <a:r>
              <a:rPr lang="hr-HR" dirty="0" err="1" smtClean="0">
                <a:ea typeface="ＭＳ Ｐゴシック" pitchFamily="34" charset="-128"/>
                <a:cs typeface="Times New Roman" pitchFamily="18" charset="0"/>
              </a:rPr>
              <a:t>mantra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” granskih kolektivnih ugovora, zalaganje za sektorski dijalog i iluzija </a:t>
            </a:r>
            <a:r>
              <a:rPr lang="hr-HR" dirty="0" err="1" smtClean="0">
                <a:ea typeface="ＭＳ Ｐゴシック" pitchFamily="34" charset="-128"/>
                <a:cs typeface="Times New Roman" pitchFamily="18" charset="0"/>
              </a:rPr>
              <a:t>bipartizma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Povijest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15744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Više modela: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“Anglo-saksonska” tradicija (liberalizam) – nekoordiniran, decentraliziran i neformaliziran model odnosa na razini poduzeća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“Skandinavska” tradicija (organizirani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korporatizam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) – minimalni utjecaj države, bipartitno usuglašavanje socijalnih partnera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“Srednje-europska” tradicija (nije “srednje-europski” model novih država iako one tome teže) (mješovit sustav) –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bipartizam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 granskog kolektivnog pregovaranja (ali i mnogo različitosti)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Tradicije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Beneluxa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 (socijalno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pafrtnerstvo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) –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bipartizam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 i tripartizam, formalan i autonoman  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“Mediteranska” tradicija (državni centralizam) – uloga države (snažan odnos prema državi) s formalnim okvirom tripartitnog usuglašavanja, slabije izražen </a:t>
            </a: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bipartizam</a:t>
            </a:r>
            <a:endParaRPr lang="hr-HR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Što se može naučiti iz drugih (boljih) iskustava?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88725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Modeli ovise o socijalnim partnerima i njihovim organizacijama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Bipartizam – autonomija, snaga i demokratičnost; tripartizam – deliberacija, ovisnost o državi i vlasti te podjela odgovornosti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Odnosi se usložnjavaju u krizi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reprezentativnosti interesa</a:t>
            </a:r>
          </a:p>
          <a:p>
            <a:pPr algn="just">
              <a:spcAft>
                <a:spcPct val="0"/>
              </a:spcAft>
            </a:pP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  <a:p>
            <a:pPr algn="just">
              <a:spcAft>
                <a:spcPct val="0"/>
              </a:spcAft>
            </a:pP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Što se može naučiti iz drugih (boljih) iskustava?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53487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Bipartizam – inicijativa socijalnih partnera, prostor za inovacije, prostor za odnose sa svim razinama vlasti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Bipartitno socijalno dogovaranje – suprotstavljanje decentralizaciji u kolektivnom pregovaranju, širenje tema i “mobiliziranje” socijalnih partnera u odnosu na vlast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Uvjeti za </a:t>
            </a:r>
            <a:r>
              <a:rPr lang="hr-HR" dirty="0" err="1" smtClean="0">
                <a:ea typeface="ＭＳ Ｐゴシック" pitchFamily="34" charset="-128"/>
                <a:cs typeface="Times New Roman" pitchFamily="18" charset="0"/>
              </a:rPr>
              <a:t>bipartizam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Srednja gustoća sindikalnog članstva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Fragmentacija aktera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Tradicija kolektivnog pregovaranja sa centraliziranim predznakom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Teme i sadržaji – jasna očekivanja, politika bez politiziranja 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Što se može naučiti iz drugih (boljih) iskustava?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54491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marL="0" indent="0" algn="just">
              <a:spcAft>
                <a:spcPct val="0"/>
              </a:spcAft>
              <a:buNone/>
            </a:pPr>
            <a:endParaRPr lang="hr-HR" dirty="0" smtClean="0">
              <a:ea typeface="ＭＳ Ｐゴシック" pitchFamily="34" charset="-128"/>
            </a:endParaRPr>
          </a:p>
          <a:p>
            <a:pPr marL="0" indent="0" algn="just">
              <a:spcAft>
                <a:spcPct val="0"/>
              </a:spcAft>
              <a:buNone/>
            </a:pPr>
            <a:endParaRPr lang="hr-HR" dirty="0">
              <a:ea typeface="ＭＳ Ｐゴシック" pitchFamily="34" charset="-128"/>
            </a:endParaRPr>
          </a:p>
          <a:p>
            <a:pPr marL="0" indent="0" algn="just">
              <a:spcAft>
                <a:spcPct val="0"/>
              </a:spcAft>
              <a:buNone/>
            </a:pPr>
            <a:endParaRPr lang="hr-HR" dirty="0" smtClean="0">
              <a:ea typeface="ＭＳ Ｐゴシック" pitchFamily="34" charset="-128"/>
            </a:endParaRPr>
          </a:p>
          <a:p>
            <a:pPr marL="0" indent="0" algn="ctr">
              <a:spcAft>
                <a:spcPct val="0"/>
              </a:spcAft>
              <a:buNone/>
            </a:pPr>
            <a:r>
              <a:rPr lang="hr-HR" dirty="0" smtClean="0">
                <a:ea typeface="ＭＳ Ｐゴシック" pitchFamily="34" charset="-128"/>
              </a:rPr>
              <a:t>“Ono što mislimo da znamo onemogućava nas u učenju!”</a:t>
            </a:r>
          </a:p>
          <a:p>
            <a:pPr marL="0" indent="0" algn="just">
              <a:spcAft>
                <a:spcPct val="0"/>
              </a:spcAft>
              <a:buNone/>
            </a:pPr>
            <a:r>
              <a:rPr lang="hr-HR" dirty="0" smtClean="0">
                <a:ea typeface="ＭＳ Ｐゴシック" pitchFamily="34" charset="-128"/>
              </a:rPr>
              <a:t>						</a:t>
            </a:r>
            <a:r>
              <a:rPr lang="hr-HR" dirty="0" err="1" smtClean="0">
                <a:ea typeface="ＭＳ Ｐゴシック" pitchFamily="34" charset="-128"/>
              </a:rPr>
              <a:t>Chester</a:t>
            </a:r>
            <a:r>
              <a:rPr lang="hr-HR" dirty="0" smtClean="0">
                <a:ea typeface="ＭＳ Ｐゴシック" pitchFamily="34" charset="-128"/>
              </a:rPr>
              <a:t> </a:t>
            </a:r>
            <a:r>
              <a:rPr lang="hr-HR" dirty="0" err="1" smtClean="0">
                <a:ea typeface="ＭＳ Ｐゴシック" pitchFamily="34" charset="-128"/>
              </a:rPr>
              <a:t>Barnard</a:t>
            </a:r>
            <a:endParaRPr lang="hr-HR" dirty="0" smtClean="0"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>
                <a:solidFill>
                  <a:schemeClr val="bg1"/>
                </a:solidFill>
              </a:rPr>
              <a:t>Dobar dan!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Moto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343" y="2087563"/>
            <a:ext cx="2320589" cy="3600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Bipartizam – vijeće/vijeća socijalnih partnera koji zauzimaju stavove prema vlasti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Savjetodavna uloga ili formaliziran status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Ishodište iz promišljanja plaća/minimalnih plaća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Socijalni partneri  u Republici Hrvatskoj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Što se može naučiti iz drugih (boljih) iskustava?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9734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nije cilj, nego sredstvo  (BATOS = “alat”)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ne nadomještava ustavne institucije i demokratske procedure suvremene države nego ih nadopunjuje (demokratizacija, predstavljanje interesa)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nije protivan tržišnom gospodarstvu (otkrivanje tople vode i… socijalno-tržišnog gospodarstva)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 </a:t>
            </a:r>
            <a:endParaRPr lang="hr-HR" dirty="0" smtClean="0"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Ne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postoji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jedinstven 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univerzalni pristup socijalnom 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dijalogu</a:t>
            </a:r>
          </a:p>
          <a:p>
            <a:pPr algn="just" eaLnBrk="1" hangingPunct="1">
              <a:spcAft>
                <a:spcPct val="0"/>
              </a:spcAft>
            </a:pPr>
            <a:endParaRPr lang="ta-IN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ta-IN" sz="2400" b="1" dirty="0">
                <a:solidFill>
                  <a:schemeClr val="bg1"/>
                </a:solidFill>
                <a:cs typeface="Arial" charset="0"/>
              </a:rPr>
              <a:t>Što </a:t>
            </a:r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sada</a:t>
            </a:r>
            <a:r>
              <a:rPr lang="ta-IN" sz="2400" b="1" dirty="0" smtClean="0">
                <a:solidFill>
                  <a:schemeClr val="bg1"/>
                </a:solidFill>
                <a:cs typeface="Arial" charset="0"/>
              </a:rPr>
              <a:t>?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nije oblik upravljanja u krizi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Emancipacija socijalnih partnera – sindikata i udruga poslodavaca  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Pritisak, lobiranje, zagovaranje legitimni su načini djelovanja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Sudjelovanje u odlučivanju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Institucije su potrebne, forma je potrebna, ali ipak sadržaj je prvi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Ne može sve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Panaceja ne postoji!</a:t>
            </a:r>
          </a:p>
          <a:p>
            <a:pPr algn="just" eaLnBrk="1" hangingPunct="1">
              <a:spcAft>
                <a:spcPct val="0"/>
              </a:spcAft>
            </a:pPr>
            <a:endParaRPr lang="ta-IN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ta-IN" sz="2400" b="1" dirty="0">
                <a:solidFill>
                  <a:schemeClr val="bg1"/>
                </a:solidFill>
                <a:cs typeface="Arial" charset="0"/>
              </a:rPr>
              <a:t>Što </a:t>
            </a:r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sada</a:t>
            </a:r>
            <a:r>
              <a:rPr lang="ta-IN" sz="2400" b="1" dirty="0" smtClean="0">
                <a:solidFill>
                  <a:schemeClr val="bg1"/>
                </a:solidFill>
                <a:cs typeface="Arial" charset="0"/>
              </a:rPr>
              <a:t>?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8855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>
                <a:ea typeface="ＭＳ Ｐゴシック" pitchFamily="34" charset="-128"/>
                <a:cs typeface="Times New Roman" pitchFamily="18" charset="0"/>
              </a:rPr>
              <a:t>“Ne boj se činiti ono čega se bojiš!” (Ralph </a:t>
            </a:r>
            <a:r>
              <a:rPr lang="hr-HR" dirty="0" err="1">
                <a:ea typeface="ＭＳ Ｐゴシック" pitchFamily="34" charset="-128"/>
                <a:cs typeface="Times New Roman" pitchFamily="18" charset="0"/>
              </a:rPr>
              <a:t>Waldo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 Emerson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) – </a:t>
            </a:r>
            <a:r>
              <a:rPr lang="hr-HR" dirty="0" err="1" smtClean="0">
                <a:ea typeface="ＭＳ Ｐゴシック" pitchFamily="34" charset="-128"/>
                <a:cs typeface="Times New Roman" pitchFamily="18" charset="0"/>
              </a:rPr>
              <a:t>odgovrnost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 je u našim rukama, uzmimo ono što možemo i moramo</a:t>
            </a:r>
            <a:endParaRPr lang="hr-HR" dirty="0"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Imamo li vremena?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>
                <a:ea typeface="ＭＳ Ｐゴシック" pitchFamily="34" charset="-128"/>
                <a:cs typeface="Times New Roman" pitchFamily="18" charset="0"/>
              </a:rPr>
              <a:t>(Ne)uspješna paradigma da “</a:t>
            </a:r>
            <a:r>
              <a:rPr lang="hr-HR" dirty="0">
                <a:ea typeface="ＭＳ Ｐゴシック" pitchFamily="34" charset="-128"/>
                <a:cs typeface="Times New Roman" pitchFamily="18" charset="0"/>
                <a:sym typeface="Symbol" panose="05050102010706020507" pitchFamily="18" charset="2"/>
              </a:rPr>
              <a:t></a:t>
            </a:r>
            <a:r>
              <a:rPr lang="hr-HR" dirty="0" err="1">
                <a:ea typeface="ＭＳ Ｐゴシック" pitchFamily="34" charset="-128"/>
                <a:cs typeface="Times New Roman" pitchFamily="18" charset="0"/>
                <a:sym typeface="Symbol" panose="05050102010706020507" pitchFamily="18" charset="2"/>
              </a:rPr>
              <a:t>I</a:t>
            </a:r>
            <a:r>
              <a:rPr lang="hr-HR" dirty="0" err="1">
                <a:ea typeface="ＭＳ Ｐゴシック" pitchFamily="34" charset="-128"/>
                <a:cs typeface="Times New Roman" pitchFamily="18" charset="0"/>
              </a:rPr>
              <a:t>demo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 raditi ozbiljan posao!”</a:t>
            </a:r>
          </a:p>
          <a:p>
            <a:pPr algn="just" eaLnBrk="1" hangingPunct="1">
              <a:spcAft>
                <a:spcPct val="0"/>
              </a:spcAft>
            </a:pPr>
            <a:endParaRPr lang="ta-IN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ta-IN" sz="2400" b="1" dirty="0">
                <a:solidFill>
                  <a:schemeClr val="bg1"/>
                </a:solidFill>
                <a:cs typeface="Arial" charset="0"/>
              </a:rPr>
              <a:t>Što </a:t>
            </a:r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sada</a:t>
            </a:r>
            <a:r>
              <a:rPr lang="ta-IN" sz="2400" b="1" dirty="0" smtClean="0">
                <a:solidFill>
                  <a:schemeClr val="bg1"/>
                </a:solidFill>
                <a:cs typeface="Arial" charset="0"/>
              </a:rPr>
              <a:t>?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13" y="2091442"/>
            <a:ext cx="4022132" cy="2941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762" y="1990768"/>
            <a:ext cx="2782413" cy="37146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578" y="1228725"/>
            <a:ext cx="3535051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3054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  <p:bldP spid="101386" grpId="0" animBg="1" autoUpdateAnimBg="0"/>
      <p:bldP spid="101387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>Zahvaljujem na pozornosti!</a:t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>Sve Vaše komentare i pitanja očekujem na</a:t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  <a:hlinkClick r:id="rId2"/>
              </a:rPr>
              <a:t>vgotov@hotmail.com</a:t>
            </a:r>
            <a: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smtClean="0">
                <a:solidFill>
                  <a:schemeClr val="tx1"/>
                </a:solidFill>
                <a:ea typeface="ＭＳ Ｐゴシック" pitchFamily="34" charset="-128"/>
                <a:hlinkClick r:id="rId3"/>
              </a:rPr>
              <a:t>viktor.gotovac@zg.t-com.hr</a:t>
            </a:r>
            <a:endParaRPr lang="hr-HR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>Bipartizam u Republici Hrvatskoj: kritički osvrt, malo povijesti i nešto budućnosti</a:t>
            </a:r>
          </a:p>
        </p:txBody>
      </p:sp>
    </p:spTree>
    <p:extLst>
      <p:ext uri="{BB962C8B-B14F-4D97-AF65-F5344CB8AC3E}">
        <p14:creationId xmlns:p14="http://schemas.microsoft.com/office/powerpoint/2010/main" val="36981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Pitanja, pitanja, pitanja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Definicije i strukture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Socijalni partneri u Republici Hrvatskoj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Što sada?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>
                <a:solidFill>
                  <a:schemeClr val="bg1"/>
                </a:solidFill>
                <a:cs typeface="Arial" charset="0"/>
              </a:rPr>
              <a:t>Sadržaj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endParaRPr lang="sr-Latn-RS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Bipartizam?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Tripartizam?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Socijalni dijalog?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Socijalno partnerstvo?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Usuglašavanje interesa?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Pregovaranje/dogovaranja?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Kolektivno pregovaranje?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Razine i područja?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Akteri?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Pitanja, pitanja, pitanja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Politika?</a:t>
            </a:r>
            <a:endParaRPr lang="hr-HR" dirty="0">
              <a:ea typeface="ＭＳ Ｐゴシック" pitchFamily="34" charset="-128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>
                <a:ea typeface="ＭＳ Ｐゴシック" pitchFamily="34" charset="-128"/>
              </a:rPr>
              <a:t>Socijalna </a:t>
            </a:r>
            <a:r>
              <a:rPr lang="hr-HR" dirty="0" smtClean="0">
                <a:ea typeface="ＭＳ Ｐゴシック" pitchFamily="34" charset="-128"/>
              </a:rPr>
              <a:t>država?</a:t>
            </a:r>
            <a:endParaRPr lang="hr-HR" dirty="0">
              <a:ea typeface="ＭＳ Ｐゴシック" pitchFamily="34" charset="-128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Gospodarstvo?</a:t>
            </a:r>
            <a:endParaRPr lang="hr-HR" dirty="0">
              <a:ea typeface="ＭＳ Ｐゴシック" pitchFamily="34" charset="-128"/>
            </a:endParaRP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Sredstvo ili cilj?</a:t>
            </a:r>
          </a:p>
          <a:p>
            <a:pPr algn="just" eaLnBrk="1" hangingPunct="1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</a:rPr>
              <a:t>Ishodi i rezultati?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Pitanja, pitanja, pitanja</a:t>
            </a:r>
            <a:endParaRPr lang="en-US" sz="2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3144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 animBg="1" autoUpdateAnimBg="0"/>
      <p:bldP spid="10138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nema jednoznačnu definiciju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uključuje sva obavješćivanja, savjetovanja, suodlučivanja</a:t>
            </a:r>
            <a:r>
              <a:rPr lang="hr-HR" dirty="0">
                <a:ea typeface="ＭＳ Ｐゴシック" pitchFamily="34" charset="-128"/>
                <a:cs typeface="Times New Roman" pitchFamily="18" charset="0"/>
              </a:rPr>
              <a:t>, diskusije</a:t>
            </a: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, pregovore i zajedničke akcije koje se odvijaju između poslodavaca i sindikata u pogledu brojnih različitih pitanja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Ideja socijalnog dijaloga se zasniva na odnosima socijalnih partnera koji nadilaze, unapređuju i osnažuju tradicionalne oblike odnosa između njih (kolektivno pregovaranje/kolektivno ugovaranje) 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Definicije</a:t>
            </a: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Socijalni dijalog je – na neki način – prema kolektivnom pregovaranju/kolektivnom ugovaranju ono što je mirenje prema štrajku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Usmjeravanje/usuglašavanje/pregovaranje socijalnih interesa shvaćenih šire no u kontekstu kolektivnog pregovaranje/kolektivnog ugovaranja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Definicije otvaraju nova pitanja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Definicije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113728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razine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tipa/vida</a:t>
            </a:r>
          </a:p>
          <a:p>
            <a:pPr algn="just">
              <a:spcAft>
                <a:spcPct val="0"/>
              </a:spcAft>
            </a:pPr>
            <a:r>
              <a:rPr lang="hr-HR" dirty="0">
                <a:ea typeface="ＭＳ Ｐゴシック" pitchFamily="34" charset="-128"/>
                <a:cs typeface="Times New Roman" pitchFamily="18" charset="0"/>
              </a:rPr>
              <a:t>Pitanje aktera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osnovanosti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ishoda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sadržaja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Pitanja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5928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  <a:ea typeface="ＭＳ Ｐゴシック" pitchFamily="34" charset="-128"/>
              </a:rPr>
              <a:t>Bipartizam u Republici Hrvatskoj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razine: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Nacionalna razina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Sektori (razina grana/sektora/djelatnosti)</a:t>
            </a:r>
          </a:p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Pitanje tipa/vida: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Bipartizam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Tripartizam</a:t>
            </a:r>
          </a:p>
          <a:p>
            <a:pPr lvl="1" algn="just">
              <a:spcAft>
                <a:spcPct val="0"/>
              </a:spcAft>
            </a:pPr>
            <a:r>
              <a:rPr lang="hr-HR" sz="2000" dirty="0" err="1" smtClean="0">
                <a:ea typeface="ＭＳ Ｐゴシック" pitchFamily="34" charset="-128"/>
                <a:cs typeface="Times New Roman" pitchFamily="18" charset="0"/>
              </a:rPr>
              <a:t>Multipartizam</a:t>
            </a:r>
            <a:endParaRPr lang="hr-HR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Definicije i strukture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Strukture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3210656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theme/theme1.xml><?xml version="1.0" encoding="utf-8"?>
<a:theme xmlns:a="http://schemas.openxmlformats.org/drawingml/2006/main" name="Hodgetts-Template">
  <a:themeElements>
    <a:clrScheme name="">
      <a:dk1>
        <a:srgbClr val="333333"/>
      </a:dk1>
      <a:lt1>
        <a:srgbClr val="DCDCB4"/>
      </a:lt1>
      <a:dk2>
        <a:srgbClr val="F0F0F0"/>
      </a:dk2>
      <a:lt2>
        <a:srgbClr val="008080"/>
      </a:lt2>
      <a:accent1>
        <a:srgbClr val="2896DC"/>
      </a:accent1>
      <a:accent2>
        <a:srgbClr val="F0F0F0"/>
      </a:accent2>
      <a:accent3>
        <a:srgbClr val="EBEBD6"/>
      </a:accent3>
      <a:accent4>
        <a:srgbClr val="2A2A2A"/>
      </a:accent4>
      <a:accent5>
        <a:srgbClr val="ACC9EB"/>
      </a:accent5>
      <a:accent6>
        <a:srgbClr val="D9D9D9"/>
      </a:accent6>
      <a:hlink>
        <a:srgbClr val="2896DC"/>
      </a:hlink>
      <a:folHlink>
        <a:srgbClr val="2896DC"/>
      </a:folHlink>
    </a:clrScheme>
    <a:fontScheme name="Hodgetts-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5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6">
        <a:dk1>
          <a:srgbClr val="333333"/>
        </a:dk1>
        <a:lt1>
          <a:srgbClr val="E6DCB4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0EBD6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15733</TotalTime>
  <Words>1177</Words>
  <Application>Microsoft Office PowerPoint</Application>
  <PresentationFormat>Custom</PresentationFormat>
  <Paragraphs>197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Hodgetts-Template</vt:lpstr>
      <vt:lpstr>Bipartizam u Republici Hrvatskoj: kritički osvrt, malo povijesti i nešto budućnosti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Bipartizam u Republici Hrvatskoj</vt:lpstr>
      <vt:lpstr>  Zahvaljujem na pozornosti! Sve Vaše komentare i pitanja očekujem na vgotov@hotmail.com viktor.gotovac@zg.t-com.hr</vt:lpstr>
      <vt:lpstr>Bipartizam u Republici Hrvatskoj: kritički osvrt, malo povijesti i nešto budućnosti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Sudjelovanje radnika u odlučivanju u Europskoj uniji</dc:title>
  <dc:creator>Administrator</dc:creator>
  <cp:lastModifiedBy>USER</cp:lastModifiedBy>
  <cp:revision>616</cp:revision>
  <cp:lastPrinted>2013-02-28T00:25:54Z</cp:lastPrinted>
  <dcterms:created xsi:type="dcterms:W3CDTF">2004-11-29T18:12:39Z</dcterms:created>
  <dcterms:modified xsi:type="dcterms:W3CDTF">2015-02-12T11:01:59Z</dcterms:modified>
</cp:coreProperties>
</file>